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Patrick Hand"/>
      <p:regular r:id="rId25"/>
    </p:embeddedFont>
    <p:embeddedFont>
      <p:font typeface="Playfair Display"/>
      <p:regular r:id="rId26"/>
      <p:bold r:id="rId27"/>
      <p:italic r:id="rId28"/>
      <p:boldItalic r:id="rId29"/>
    </p:embeddedFont>
    <p:embeddedFont>
      <p:font typeface="Encode Sans Semi Condensed"/>
      <p:regular r:id="rId30"/>
      <p:bold r:id="rId31"/>
    </p:embeddedFont>
    <p:embeddedFont>
      <p:font typeface="Playfair Display Regular"/>
      <p:regular r:id="rId32"/>
      <p:bold r:id="rId33"/>
      <p:italic r:id="rId34"/>
      <p:boldItalic r:id="rId35"/>
    </p:embeddedFont>
    <p:embeddedFont>
      <p:font typeface="Bree Serif"/>
      <p:regular r:id="rId36"/>
    </p:embeddedFont>
    <p:embeddedFont>
      <p:font typeface="Inter-Regular"/>
      <p:regular r:id="rId37"/>
      <p:bold r:id="rId38"/>
    </p:embeddedFont>
    <p:embeddedFont>
      <p:font typeface="Karla"/>
      <p:bold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rla-boldItalic.fntdata"/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font" Target="fonts/PatrickHand-regular.fntdata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ncodeSansSemiCondensed-bold.fntdata"/><Relationship Id="rId30" Type="http://schemas.openxmlformats.org/officeDocument/2006/relationships/font" Target="fonts/EncodeSansSemi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PlayfairDisplayRegular-bold.fntdata"/><Relationship Id="rId10" Type="http://schemas.openxmlformats.org/officeDocument/2006/relationships/slide" Target="slides/slide5.xml"/><Relationship Id="rId32" Type="http://schemas.openxmlformats.org/officeDocument/2006/relationships/font" Target="fonts/PlayfairDisplayRegular-regular.fntdata"/><Relationship Id="rId13" Type="http://schemas.openxmlformats.org/officeDocument/2006/relationships/slide" Target="slides/slide8.xml"/><Relationship Id="rId35" Type="http://schemas.openxmlformats.org/officeDocument/2006/relationships/font" Target="fonts/PlayfairDisplayRegular-boldItalic.fntdata"/><Relationship Id="rId12" Type="http://schemas.openxmlformats.org/officeDocument/2006/relationships/slide" Target="slides/slide7.xml"/><Relationship Id="rId34" Type="http://schemas.openxmlformats.org/officeDocument/2006/relationships/font" Target="fonts/PlayfairDisplayRegular-italic.fntdata"/><Relationship Id="rId15" Type="http://schemas.openxmlformats.org/officeDocument/2006/relationships/slide" Target="slides/slide10.xml"/><Relationship Id="rId37" Type="http://schemas.openxmlformats.org/officeDocument/2006/relationships/font" Target="fonts/Inter-Regular-regular.fntdata"/><Relationship Id="rId14" Type="http://schemas.openxmlformats.org/officeDocument/2006/relationships/slide" Target="slides/slide9.xml"/><Relationship Id="rId36" Type="http://schemas.openxmlformats.org/officeDocument/2006/relationships/font" Target="fonts/BreeSerif-regular.fntdata"/><Relationship Id="rId17" Type="http://schemas.openxmlformats.org/officeDocument/2006/relationships/slide" Target="slides/slide12.xml"/><Relationship Id="rId39" Type="http://schemas.openxmlformats.org/officeDocument/2006/relationships/font" Target="fonts/Karla-bold.fntdata"/><Relationship Id="rId16" Type="http://schemas.openxmlformats.org/officeDocument/2006/relationships/slide" Target="slides/slide11.xml"/><Relationship Id="rId38" Type="http://schemas.openxmlformats.org/officeDocument/2006/relationships/font" Target="fonts/Inter-Regular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59d306cee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59d306ce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59d306ce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59d306c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59d306cee_0_1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59d306cee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59d306cee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59d306cee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59d306cee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59d306cee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cb90519a_6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6cb90519a_6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59d306cee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59d306c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59d306cee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59d306ce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59d306cee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59d306ce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59d306cee_0_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59d306ce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59d306cee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59d306ce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59d306cee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59d306ce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5590ff28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5590ff2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59d306cee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959d306ce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78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06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064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064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064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064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064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064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4" name="Google Shape;84;p17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6" name="Google Shape;106;p20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1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2">
  <p:cSld name="BLANK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3">
  <p:cSld name="BLANK_1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4">
  <p:cSld name="BLANK_1_1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9CB9C"/>
            </a:gs>
          </a:gsLst>
          <a:lin ang="16200038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ctrTitle"/>
          </p:nvPr>
        </p:nvSpPr>
        <p:spPr>
          <a:xfrm>
            <a:off x="426075" y="2262800"/>
            <a:ext cx="61905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Plataforma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Conferência web RNP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-607675" y="4069225"/>
            <a:ext cx="8583300" cy="889800"/>
          </a:xfrm>
          <a:prstGeom prst="rect">
            <a:avLst/>
          </a:prstGeom>
          <a:solidFill>
            <a:srgbClr val="37FC7A">
              <a:alpha val="7344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	</a:t>
            </a:r>
            <a:r>
              <a:rPr lang="en" sz="1700">
                <a:latin typeface="Bree Serif"/>
                <a:ea typeface="Bree Serif"/>
                <a:cs typeface="Bree Serif"/>
                <a:sym typeface="Bree Serif"/>
              </a:rPr>
              <a:t>	</a:t>
            </a:r>
            <a:r>
              <a:rPr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Coordenadores: Professores Pablo Elias Martinez e José Maria Monserrat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		Tutores: Ana Clara Cataud e Nícolas Fenterseifer Weissheimer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75" y="152400"/>
            <a:ext cx="1219900" cy="6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1950625" y="136225"/>
            <a:ext cx="5132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Instituto de Ciências Biológicas (ICB)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Curso de Ciências Biológicas Bacharelado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Projeto: </a:t>
            </a:r>
            <a:r>
              <a:rPr b="1"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Ensino no curso de Ciências Biológicas-Bacharelado em tempos de COVID-19: Estratégias para o presente e o futuro</a:t>
            </a:r>
            <a:r>
              <a:rPr lang="en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 - Edital PROGRAD 04/2020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25" y="956725"/>
            <a:ext cx="929193" cy="8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manusear a plataforma?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25" y="768562"/>
            <a:ext cx="4712349" cy="28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600" y="735864"/>
            <a:ext cx="3624175" cy="28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/>
        </p:nvSpPr>
        <p:spPr>
          <a:xfrm>
            <a:off x="403225" y="3694175"/>
            <a:ext cx="45660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1) </a:t>
            </a:r>
            <a:r>
              <a:rPr b="1" lang="en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Selecione a opção de sua preferência!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4816575" y="3694175"/>
            <a:ext cx="42390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2) Defina o tamanho de sua sala! 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Note que, se sua reunião necessita que todos os usuários estejam com webcam e </a:t>
            </a:r>
            <a:r>
              <a:rPr b="1" lang="en" sz="15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áudio</a:t>
            </a:r>
            <a:r>
              <a:rPr b="1" lang="en" sz="15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 ligado, a sala se limitará a 12 usuários com essas configurações.</a:t>
            </a:r>
            <a:endParaRPr b="1" sz="1500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b="1248" l="0" r="0" t="1209"/>
          <a:stretch/>
        </p:blipFill>
        <p:spPr>
          <a:xfrm>
            <a:off x="823125" y="653850"/>
            <a:ext cx="7497750" cy="438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697450" y="0"/>
            <a:ext cx="6167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Como manusear a plataforma?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manusear a plataforma?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00" y="670625"/>
            <a:ext cx="3204025" cy="388469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9"/>
          <p:cNvSpPr/>
          <p:nvPr/>
        </p:nvSpPr>
        <p:spPr>
          <a:xfrm>
            <a:off x="1765350" y="4152125"/>
            <a:ext cx="1405800" cy="348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848" y="1702225"/>
            <a:ext cx="4284751" cy="271144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/>
          <p:nvPr/>
        </p:nvSpPr>
        <p:spPr>
          <a:xfrm rot="463634">
            <a:off x="3116635" y="2865904"/>
            <a:ext cx="1122291" cy="1155002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 txBox="1"/>
          <p:nvPr/>
        </p:nvSpPr>
        <p:spPr>
          <a:xfrm>
            <a:off x="4075575" y="795500"/>
            <a:ext cx="4929600" cy="660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A opção “Salas de apoio”, permite separar os alunos em diferentes salas, para discussão em grupos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515000" y="2691675"/>
            <a:ext cx="1185000" cy="23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2728825" y="1216400"/>
            <a:ext cx="594900" cy="23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1887625" y="1412500"/>
            <a:ext cx="841200" cy="185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1875750" y="1928400"/>
            <a:ext cx="1448100" cy="239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0" name="Google Shape;280;p39"/>
          <p:cNvSpPr/>
          <p:nvPr/>
        </p:nvSpPr>
        <p:spPr>
          <a:xfrm>
            <a:off x="1388250" y="2343075"/>
            <a:ext cx="377100" cy="2952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manusear a plataforma?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3025"/>
            <a:ext cx="382905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0"/>
          <p:cNvSpPr txBox="1"/>
          <p:nvPr/>
        </p:nvSpPr>
        <p:spPr>
          <a:xfrm>
            <a:off x="708300" y="1111575"/>
            <a:ext cx="1285800" cy="39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9" name="Google Shape;289;p40"/>
          <p:cNvSpPr/>
          <p:nvPr/>
        </p:nvSpPr>
        <p:spPr>
          <a:xfrm>
            <a:off x="1917925" y="2016000"/>
            <a:ext cx="2190300" cy="20160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0"/>
          <p:cNvSpPr/>
          <p:nvPr/>
        </p:nvSpPr>
        <p:spPr>
          <a:xfrm>
            <a:off x="4293525" y="2702525"/>
            <a:ext cx="697500" cy="51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0"/>
          <p:cNvSpPr txBox="1"/>
          <p:nvPr/>
        </p:nvSpPr>
        <p:spPr>
          <a:xfrm>
            <a:off x="5176325" y="1738200"/>
            <a:ext cx="3563400" cy="26208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Clicando sobre um usuário, o moderador terá acesso à essas opções: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Apresentador:</a:t>
            </a:r>
            <a:r>
              <a:rPr b="1" lang="en" sz="1500">
                <a:latin typeface="Karla"/>
                <a:ea typeface="Karla"/>
                <a:cs typeface="Karla"/>
                <a:sym typeface="Karla"/>
              </a:rPr>
              <a:t> concede ao usuário a capacidade de fazer upload de um arquivo;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Moderador: </a:t>
            </a:r>
            <a:r>
              <a:rPr b="1" lang="en" sz="1500">
                <a:latin typeface="Karla"/>
                <a:ea typeface="Karla"/>
                <a:cs typeface="Karla"/>
                <a:sym typeface="Karla"/>
              </a:rPr>
              <a:t>torna o usuário o dono da sala.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p41"/>
          <p:cNvSpPr txBox="1"/>
          <p:nvPr/>
        </p:nvSpPr>
        <p:spPr>
          <a:xfrm>
            <a:off x="1269600" y="795475"/>
            <a:ext cx="66192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Excelente</a:t>
            </a: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! Você completou o terceiro passo 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3C78D8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Chegamos ao fim! Esperamos que tenham gostado :)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9" name="Google Shape;299;p41"/>
          <p:cNvGrpSpPr/>
          <p:nvPr/>
        </p:nvGrpSpPr>
        <p:grpSpPr>
          <a:xfrm>
            <a:off x="7361312" y="1274987"/>
            <a:ext cx="1643866" cy="1531595"/>
            <a:chOff x="5972700" y="2330200"/>
            <a:chExt cx="411625" cy="387275"/>
          </a:xfrm>
        </p:grpSpPr>
        <p:sp>
          <p:nvSpPr>
            <p:cNvPr id="300" name="Google Shape;300;p4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Nota dos editores</a:t>
            </a:r>
            <a:endParaRPr b="1" sz="33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7" name="Google Shape;307;p42"/>
          <p:cNvSpPr txBox="1"/>
          <p:nvPr>
            <p:ph idx="1" type="body"/>
          </p:nvPr>
        </p:nvSpPr>
        <p:spPr>
          <a:xfrm>
            <a:off x="855300" y="1765350"/>
            <a:ext cx="4549500" cy="27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SEU FEEDBACK É IMPORTANTE!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Deixe sugestões e comentários!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</a:rPr>
              <a:t>😉</a:t>
            </a:r>
            <a:endParaRPr sz="27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719225" y="129650"/>
            <a:ext cx="6860400" cy="4614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criar uma conferência?</a:t>
            </a:r>
            <a:endParaRPr/>
          </a:p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29"/>
          <p:cNvPicPr preferRelativeResize="0"/>
          <p:nvPr/>
        </p:nvPicPr>
        <p:blipFill rotWithShape="1">
          <a:blip r:embed="rId3">
            <a:alphaModFix/>
          </a:blip>
          <a:srcRect b="0" l="16827" r="18451" t="0"/>
          <a:stretch/>
        </p:blipFill>
        <p:spPr>
          <a:xfrm>
            <a:off x="98100" y="591050"/>
            <a:ext cx="5721051" cy="37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/>
          <p:nvPr/>
        </p:nvSpPr>
        <p:spPr>
          <a:xfrm>
            <a:off x="4594800" y="1351225"/>
            <a:ext cx="548700" cy="348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4315300" y="2157650"/>
            <a:ext cx="1558200" cy="191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9"/>
          <p:cNvSpPr/>
          <p:nvPr/>
        </p:nvSpPr>
        <p:spPr>
          <a:xfrm>
            <a:off x="4315300" y="1818525"/>
            <a:ext cx="1558200" cy="393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0350" y="3037025"/>
            <a:ext cx="3713050" cy="1556625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9"/>
          <p:cNvSpPr/>
          <p:nvPr/>
        </p:nvSpPr>
        <p:spPr>
          <a:xfrm rot="5400000">
            <a:off x="6440450" y="1583250"/>
            <a:ext cx="904200" cy="1689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"/>
          <p:cNvSpPr/>
          <p:nvPr/>
        </p:nvSpPr>
        <p:spPr>
          <a:xfrm>
            <a:off x="7061425" y="3639675"/>
            <a:ext cx="1100700" cy="599400"/>
          </a:xfrm>
          <a:prstGeom prst="wedgeRoundRectCallout">
            <a:avLst>
              <a:gd fmla="val -81682" name="adj1"/>
              <a:gd fmla="val 28174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2.</a:t>
            </a:r>
            <a:endParaRPr b="1" sz="23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6047975" y="359600"/>
            <a:ext cx="2877000" cy="1458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Ao clicar em agendar conferência </a:t>
            </a: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(1.)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, o usuário é redirecionado para uma nova página, onde aparecem os tipos, sendo conferência </a:t>
            </a:r>
            <a:r>
              <a:rPr b="1" lang="en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(2.)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a única opção.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2811475" y="588300"/>
            <a:ext cx="2215200" cy="30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700275" y="129650"/>
            <a:ext cx="47811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criar uma conferência?</a:t>
            </a:r>
            <a:endParaRPr/>
          </a:p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25" y="768525"/>
            <a:ext cx="6245574" cy="412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1896125" y="1591100"/>
            <a:ext cx="1743600" cy="15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1919313" y="1492300"/>
            <a:ext cx="2343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rla"/>
                <a:ea typeface="Karla"/>
                <a:cs typeface="Karla"/>
                <a:sym typeface="Karla"/>
              </a:rPr>
              <a:t>Fulano de tal</a:t>
            </a:r>
            <a:endParaRPr sz="9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9" name="Google Shape;169;p30"/>
          <p:cNvSpPr/>
          <p:nvPr/>
        </p:nvSpPr>
        <p:spPr>
          <a:xfrm rot="-2700000">
            <a:off x="5378190" y="1066335"/>
            <a:ext cx="642336" cy="3487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/>
          <p:nvPr/>
        </p:nvSpPr>
        <p:spPr>
          <a:xfrm rot="-1490846">
            <a:off x="6052125" y="1684628"/>
            <a:ext cx="514751" cy="3154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/>
          <p:nvPr/>
        </p:nvSpPr>
        <p:spPr>
          <a:xfrm>
            <a:off x="5938850" y="3330250"/>
            <a:ext cx="5487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/>
          <p:nvPr/>
        </p:nvSpPr>
        <p:spPr>
          <a:xfrm>
            <a:off x="6080450" y="2429238"/>
            <a:ext cx="458100" cy="28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/>
          <p:nvPr/>
        </p:nvSpPr>
        <p:spPr>
          <a:xfrm>
            <a:off x="5753750" y="2882200"/>
            <a:ext cx="185100" cy="1209600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6081626" y="396775"/>
            <a:ext cx="2483700" cy="556500"/>
          </a:xfrm>
          <a:prstGeom prst="rect">
            <a:avLst/>
          </a:prstGeom>
          <a:noFill/>
          <a:ln cap="flat" cmpd="sng" w="28575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Este espaço será preenchido automaticamente! </a:t>
            </a:r>
            <a:endParaRPr b="1"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6582275" y="2195700"/>
            <a:ext cx="2343000" cy="752100"/>
          </a:xfrm>
          <a:prstGeom prst="rect">
            <a:avLst/>
          </a:prstGeom>
          <a:noFill/>
          <a:ln cap="flat" cmpd="sng" w="28575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Adicione uma breve descrição sobre sua conferência.</a:t>
            </a:r>
            <a:endParaRPr b="1"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6582275" y="3208750"/>
            <a:ext cx="2343000" cy="1368000"/>
          </a:xfrm>
          <a:prstGeom prst="rect">
            <a:avLst/>
          </a:prstGeom>
          <a:noFill/>
          <a:ln cap="flat" cmpd="sng" w="28575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Insira a data de início e término de sua conferência, e caso seja necessário, defina o fuso horário no qual ela ocorrerá.</a:t>
            </a:r>
            <a:endParaRPr b="1" sz="13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6609350" y="1492300"/>
            <a:ext cx="2343000" cy="393600"/>
          </a:xfrm>
          <a:prstGeom prst="rect">
            <a:avLst/>
          </a:prstGeom>
          <a:noFill/>
          <a:ln cap="flat" cmpd="sng" w="28575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Karla"/>
                <a:ea typeface="Karla"/>
                <a:cs typeface="Karla"/>
                <a:sym typeface="Karla"/>
              </a:rPr>
              <a:t>Preencha o nome da sala.</a:t>
            </a:r>
            <a:endParaRPr b="1" sz="13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700275" y="129650"/>
            <a:ext cx="47811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criar uma conferência?</a:t>
            </a:r>
            <a:endParaRPr/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 rotWithShape="1">
          <a:blip r:embed="rId3">
            <a:alphaModFix/>
          </a:blip>
          <a:srcRect b="0" l="0" r="3827" t="0"/>
          <a:stretch/>
        </p:blipFill>
        <p:spPr>
          <a:xfrm>
            <a:off x="152400" y="743450"/>
            <a:ext cx="6505774" cy="34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/>
          <p:nvPr/>
        </p:nvSpPr>
        <p:spPr>
          <a:xfrm>
            <a:off x="6473125" y="1427425"/>
            <a:ext cx="185100" cy="1209600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6658175" y="1901425"/>
            <a:ext cx="5487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 txBox="1"/>
          <p:nvPr/>
        </p:nvSpPr>
        <p:spPr>
          <a:xfrm>
            <a:off x="7290250" y="1525525"/>
            <a:ext cx="1612800" cy="1111500"/>
          </a:xfrm>
          <a:prstGeom prst="rect">
            <a:avLst/>
          </a:prstGeom>
          <a:noFill/>
          <a:ln cap="flat" cmpd="sng" w="28575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Insira o nome completo e email de cada participante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2974525" y="2817900"/>
            <a:ext cx="409200" cy="261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 txBox="1"/>
          <p:nvPr/>
        </p:nvSpPr>
        <p:spPr>
          <a:xfrm>
            <a:off x="3465325" y="2746100"/>
            <a:ext cx="3007800" cy="566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Clique aqui caso seja necessário adicionar mais participantes!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1896125" y="2746100"/>
            <a:ext cx="996900" cy="3936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Ótimo! Você completou o primeiro passo 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3C78D8"/>
              </a:solidFill>
              <a:highlight>
                <a:srgbClr val="F6B26B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Segundo passo: Como acessar minha conferência?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acessar minha conferência?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3025"/>
            <a:ext cx="6565849" cy="394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882700" y="1165950"/>
            <a:ext cx="1841700" cy="21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rla"/>
                <a:ea typeface="Karla"/>
                <a:cs typeface="Karla"/>
                <a:sym typeface="Karla"/>
              </a:rPr>
              <a:t>Fulano de tal</a:t>
            </a:r>
            <a:endParaRPr sz="1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816575" y="4031975"/>
            <a:ext cx="1743600" cy="21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152400" y="2233850"/>
            <a:ext cx="4184700" cy="9699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O usuário será redirecionado para esta página, nela é possível visualizar as informações da conferência. 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4674925" y="2996750"/>
            <a:ext cx="795600" cy="152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33"/>
          <p:cNvSpPr/>
          <p:nvPr/>
        </p:nvSpPr>
        <p:spPr>
          <a:xfrm>
            <a:off x="5622825" y="2942150"/>
            <a:ext cx="1307700" cy="261600"/>
          </a:xfrm>
          <a:prstGeom prst="rightArrow">
            <a:avLst>
              <a:gd fmla="val 21731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500" y="2820200"/>
            <a:ext cx="1908675" cy="50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/>
          <p:nvPr/>
        </p:nvSpPr>
        <p:spPr>
          <a:xfrm>
            <a:off x="7129988" y="3498125"/>
            <a:ext cx="1841700" cy="12858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Clique em sala virtual, para acessar a conferência!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acessar minha conferência?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375" y="670625"/>
            <a:ext cx="4109164" cy="416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>
            <a:off x="5099850" y="806525"/>
            <a:ext cx="1100700" cy="2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3312750" y="1057013"/>
            <a:ext cx="2103000" cy="25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6956775" y="2451875"/>
            <a:ext cx="20484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3. Simplesmente digite seu nome completo :)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1" name="Google Shape;221;p34"/>
          <p:cNvSpPr/>
          <p:nvPr/>
        </p:nvSpPr>
        <p:spPr>
          <a:xfrm>
            <a:off x="4555050" y="2549950"/>
            <a:ext cx="1743600" cy="1089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571575" y="2549950"/>
            <a:ext cx="1743600" cy="13623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2571575" y="4249800"/>
            <a:ext cx="1743600" cy="6648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174350" y="719225"/>
            <a:ext cx="2103000" cy="13161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Se você não estiver logado, há 3 maneiras de logar seu usuário!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5" name="Google Shape;225;p34"/>
          <p:cNvSpPr/>
          <p:nvPr/>
        </p:nvSpPr>
        <p:spPr>
          <a:xfrm>
            <a:off x="2190350" y="2451875"/>
            <a:ext cx="632100" cy="461400"/>
          </a:xfrm>
          <a:prstGeom prst="wedgeEllipseCallout">
            <a:avLst>
              <a:gd fmla="val 43094" name="adj1"/>
              <a:gd fmla="val 72811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6" name="Google Shape;226;p34"/>
          <p:cNvSpPr/>
          <p:nvPr/>
        </p:nvSpPr>
        <p:spPr>
          <a:xfrm>
            <a:off x="6200550" y="2451863"/>
            <a:ext cx="632100" cy="461400"/>
          </a:xfrm>
          <a:prstGeom prst="wedgeEllipseCallout">
            <a:avLst>
              <a:gd fmla="val -51728" name="adj1"/>
              <a:gd fmla="val 72814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7" name="Google Shape;227;p34"/>
          <p:cNvSpPr/>
          <p:nvPr/>
        </p:nvSpPr>
        <p:spPr>
          <a:xfrm>
            <a:off x="2190350" y="3912250"/>
            <a:ext cx="632100" cy="461400"/>
          </a:xfrm>
          <a:prstGeom prst="wedgeEllipseCallout">
            <a:avLst>
              <a:gd fmla="val 39646" name="adj1"/>
              <a:gd fmla="val 65697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87350" y="2114150"/>
            <a:ext cx="21030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1. </a:t>
            </a: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Acesso Cafe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Defina 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a</a:t>
            </a:r>
            <a:r>
              <a:rPr b="1" lang="en">
                <a:latin typeface="Karla"/>
                <a:ea typeface="Karla"/>
                <a:cs typeface="Karla"/>
                <a:sym typeface="Karla"/>
              </a:rPr>
              <a:t> instituição de ensino, matrícula ou SIAPE e sua senha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87350" y="3846725"/>
            <a:ext cx="204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2. Login automático com facebook ou google</a:t>
            </a:r>
            <a:endParaRPr b="1" sz="16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515000" y="209225"/>
            <a:ext cx="65028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acessar minha conferência?</a:t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229950" y="3311125"/>
            <a:ext cx="4260000" cy="1505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Karla"/>
                <a:ea typeface="Karla"/>
                <a:cs typeface="Karla"/>
                <a:sym typeface="Karla"/>
              </a:rPr>
              <a:t>Para logar com o acesso Cafe, selecione sua instituição de ensino. Ao clicar em enviar, o usuário será redirecionado para a aba da direita, onde informará seu SIAPE ou matrícula e sua senha.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b="7430" l="0" r="0" t="-7430"/>
          <a:stretch/>
        </p:blipFill>
        <p:spPr>
          <a:xfrm>
            <a:off x="515000" y="931950"/>
            <a:ext cx="3563250" cy="21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476" y="847388"/>
            <a:ext cx="4184701" cy="344873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4153000" y="1889300"/>
            <a:ext cx="982200" cy="77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963"/>
            </a:gs>
          </a:gsLst>
          <a:lin ang="16200038" scaled="0"/>
        </a:gra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36"/>
          <p:cNvSpPr txBox="1"/>
          <p:nvPr/>
        </p:nvSpPr>
        <p:spPr>
          <a:xfrm>
            <a:off x="1362750" y="795475"/>
            <a:ext cx="6418500" cy="30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Legal</a:t>
            </a:r>
            <a:r>
              <a:rPr b="1" lang="en" sz="3100">
                <a:solidFill>
                  <a:srgbClr val="F6B26B"/>
                </a:solidFill>
                <a:highlight>
                  <a:srgbClr val="FFFFFF"/>
                </a:highlight>
                <a:latin typeface="Bree Serif"/>
                <a:ea typeface="Bree Serif"/>
                <a:cs typeface="Bree Serif"/>
                <a:sym typeface="Bree Serif"/>
              </a:rPr>
              <a:t>! Você completou o segundo passo !</a:t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6B26B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3C78D8"/>
              </a:solidFill>
              <a:highlight>
                <a:srgbClr val="FFFFFF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Terceiro </a:t>
            </a:r>
            <a:r>
              <a:rPr b="1" lang="en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passo: Como manusear a plataforma?</a:t>
            </a:r>
            <a:endParaRPr b="1" sz="2700"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3596100" y="1274975"/>
            <a:ext cx="6276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