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Patrick Hand"/>
      <p:regular r:id="rId45"/>
    </p:embeddedFont>
    <p:embeddedFont>
      <p:font typeface="Playfair Display"/>
      <p:regular r:id="rId46"/>
      <p:bold r:id="rId47"/>
      <p:italic r:id="rId48"/>
      <p:boldItalic r:id="rId49"/>
    </p:embeddedFont>
    <p:embeddedFont>
      <p:font typeface="Encode Sans Semi Condensed"/>
      <p:regular r:id="rId50"/>
      <p:bold r:id="rId51"/>
    </p:embeddedFont>
    <p:embeddedFont>
      <p:font typeface="Playfair Display Regular"/>
      <p:regular r:id="rId52"/>
      <p:bold r:id="rId53"/>
      <p:italic r:id="rId54"/>
      <p:boldItalic r:id="rId55"/>
    </p:embeddedFont>
    <p:embeddedFont>
      <p:font typeface="Bree Serif"/>
      <p:regular r:id="rId56"/>
    </p:embeddedFont>
    <p:embeddedFont>
      <p:font typeface="Inter-Regular"/>
      <p:regular r:id="rId57"/>
      <p:bold r:id="rId58"/>
    </p:embeddedFont>
    <p:embeddedFont>
      <p:font typeface="Karla"/>
      <p:bold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PlayfairDisplay-regular.fntdata"/><Relationship Id="rId45" Type="http://schemas.openxmlformats.org/officeDocument/2006/relationships/font" Target="fonts/PatrickH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PlayfairDisplay-italic.fntdata"/><Relationship Id="rId47" Type="http://schemas.openxmlformats.org/officeDocument/2006/relationships/font" Target="fonts/PlayfairDisplay-bold.fntdata"/><Relationship Id="rId49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Karl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SemiCondensed-bold.fntdata"/><Relationship Id="rId50" Type="http://schemas.openxmlformats.org/officeDocument/2006/relationships/font" Target="fonts/EncodeSansSemiCondensed-regular.fntdata"/><Relationship Id="rId53" Type="http://schemas.openxmlformats.org/officeDocument/2006/relationships/font" Target="fonts/PlayfairDisplayRegular-bold.fntdata"/><Relationship Id="rId52" Type="http://schemas.openxmlformats.org/officeDocument/2006/relationships/font" Target="fonts/PlayfairDisplayRegular-regular.fntdata"/><Relationship Id="rId11" Type="http://schemas.openxmlformats.org/officeDocument/2006/relationships/slide" Target="slides/slide6.xml"/><Relationship Id="rId55" Type="http://schemas.openxmlformats.org/officeDocument/2006/relationships/font" Target="fonts/PlayfairDisplayRegular-boldItalic.fntdata"/><Relationship Id="rId10" Type="http://schemas.openxmlformats.org/officeDocument/2006/relationships/slide" Target="slides/slide5.xml"/><Relationship Id="rId54" Type="http://schemas.openxmlformats.org/officeDocument/2006/relationships/font" Target="fonts/PlayfairDisplayRegular-italic.fntdata"/><Relationship Id="rId13" Type="http://schemas.openxmlformats.org/officeDocument/2006/relationships/slide" Target="slides/slide8.xml"/><Relationship Id="rId57" Type="http://schemas.openxmlformats.org/officeDocument/2006/relationships/font" Target="fonts/Inter-Regular-regular.fntdata"/><Relationship Id="rId12" Type="http://schemas.openxmlformats.org/officeDocument/2006/relationships/slide" Target="slides/slide7.xml"/><Relationship Id="rId56" Type="http://schemas.openxmlformats.org/officeDocument/2006/relationships/font" Target="fonts/BreeSerif-regular.fntdata"/><Relationship Id="rId15" Type="http://schemas.openxmlformats.org/officeDocument/2006/relationships/slide" Target="slides/slide10.xml"/><Relationship Id="rId59" Type="http://schemas.openxmlformats.org/officeDocument/2006/relationships/font" Target="fonts/Karla-bold.fntdata"/><Relationship Id="rId14" Type="http://schemas.openxmlformats.org/officeDocument/2006/relationships/slide" Target="slides/slide9.xml"/><Relationship Id="rId58" Type="http://schemas.openxmlformats.org/officeDocument/2006/relationships/font" Target="fonts/Inter-Regula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6cb90470a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6cb90470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6cb90470a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6cb9047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6cb90470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6cb90470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6cb90470a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6cb90470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6cb90470a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6cb90470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6cb90470a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6cb90470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6cb90470a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6cb90470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6cb90470a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6cb90470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cb90470a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6cb90470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6cb90470a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6cb90470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6cb90470a_0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6cb90470a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59d306cee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59d306ce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6cb90470a_0_1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6cb90470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6cb90470a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6cb90470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6cb90470a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6cb90470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6cb90470a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6cb90470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6cb90470a_0_2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6cb90470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6cb90470a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6cb90470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6cb90470a_0_2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6cb90470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6cb90470a_0_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6cb90470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59d306cee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59d306cee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77a176c1f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77a176c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6cb90470a_0_2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6cb90470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6cb90470a_0_2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6cb90470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6cb90470a_0_2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6cb90470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96cb90470a_0_2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96cb90470a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6cb90470a_0_2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6cb90470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6cb90470a_0_4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6cb90470a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6cb90470a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6cb9047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6cb90470a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6cb9047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6cb90470a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6cb9047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59d306cee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59d306ce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6cb90470a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6cb90470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6cb90470a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6cb9047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06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064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064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064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064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064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064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4" name="Google Shape;84;p17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6" name="Google Shape;106;p20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1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2">
  <p:cSld name="BLANK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3">
  <p:cSld name="BLANK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4">
  <p:cSld name="BLANK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9CB9C"/>
            </a:gs>
          </a:gsLst>
          <a:lin ang="16200038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ctrTitle"/>
          </p:nvPr>
        </p:nvSpPr>
        <p:spPr>
          <a:xfrm>
            <a:off x="426075" y="2405900"/>
            <a:ext cx="71148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Bree Serif"/>
                <a:ea typeface="Bree Serif"/>
                <a:cs typeface="Bree Serif"/>
                <a:sym typeface="Bree Serif"/>
              </a:rPr>
              <a:t>Tutorial Windows Movie Maker 2012</a:t>
            </a:r>
            <a:endParaRPr sz="4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75" y="152400"/>
            <a:ext cx="1219900" cy="6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-574900" y="4015475"/>
            <a:ext cx="8583300" cy="889800"/>
          </a:xfrm>
          <a:prstGeom prst="rect">
            <a:avLst/>
          </a:prstGeom>
          <a:solidFill>
            <a:srgbClr val="37FC7A">
              <a:alpha val="734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	</a:t>
            </a:r>
            <a:r>
              <a:rPr lang="en" sz="1700">
                <a:solidFill>
                  <a:srgbClr val="0D420F"/>
                </a:solidFill>
                <a:latin typeface="Bree Serif"/>
                <a:ea typeface="Bree Serif"/>
                <a:cs typeface="Bree Serif"/>
                <a:sym typeface="Bree Serif"/>
              </a:rPr>
              <a:t>	</a:t>
            </a:r>
            <a:r>
              <a:rPr lang="en" sz="1800">
                <a:solidFill>
                  <a:srgbClr val="0D420F"/>
                </a:solidFill>
                <a:latin typeface="Bree Serif"/>
                <a:ea typeface="Bree Serif"/>
                <a:cs typeface="Bree Serif"/>
                <a:sym typeface="Bree Serif"/>
              </a:rPr>
              <a:t>Coordenadores: Professores Pablo Elias Martinez e José Maria Monserrat</a:t>
            </a:r>
            <a:endParaRPr sz="1800">
              <a:solidFill>
                <a:srgbClr val="0D420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420F"/>
                </a:solidFill>
                <a:latin typeface="Bree Serif"/>
                <a:ea typeface="Bree Serif"/>
                <a:cs typeface="Bree Serif"/>
                <a:sym typeface="Bree Serif"/>
              </a:rPr>
              <a:t>		Tutores: Ana Clara Cataud e Nícolas Fenterseifer Weissheimer</a:t>
            </a:r>
            <a:endParaRPr sz="1800">
              <a:solidFill>
                <a:srgbClr val="0D420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1950625" y="136225"/>
            <a:ext cx="5132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Instituto de Ciências Biológicas (ICB)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Curso de Ciências Biológicas Bacharelado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Projeto: </a:t>
            </a:r>
            <a:r>
              <a:rPr b="1"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Ensino no curso de Ciências Biológicas-Bacharelado em tempos de COVID-19: Estratégias para o presente e o futuro</a:t>
            </a: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 - Edital PROGRAD 04/2020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25" y="956725"/>
            <a:ext cx="929193" cy="8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558600" y="514350"/>
            <a:ext cx="7734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 importar e organizar os conteúdos?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862" r="0" t="0"/>
          <a:stretch/>
        </p:blipFill>
        <p:spPr>
          <a:xfrm>
            <a:off x="228850" y="1612775"/>
            <a:ext cx="8762750" cy="11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/>
          <p:nvPr/>
        </p:nvSpPr>
        <p:spPr>
          <a:xfrm>
            <a:off x="1765200" y="1831675"/>
            <a:ext cx="610500" cy="8709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228850" y="3051225"/>
            <a:ext cx="3487200" cy="1710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Feito isso, a opção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“Adicionar música”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será desbloqueada. Clicando nela, abrirá uma tela para selecionar os arquivos desejados, tal como acontece com vídeos e imagens.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558600" y="514350"/>
            <a:ext cx="7734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 importar e organizar os conteúdos?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 b="0" l="862" r="0" t="0"/>
          <a:stretch/>
        </p:blipFill>
        <p:spPr>
          <a:xfrm>
            <a:off x="228850" y="1612775"/>
            <a:ext cx="8762750" cy="11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/>
          <p:nvPr/>
        </p:nvSpPr>
        <p:spPr>
          <a:xfrm>
            <a:off x="2212150" y="1841625"/>
            <a:ext cx="1155000" cy="523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228850" y="2931350"/>
            <a:ext cx="2451900" cy="17001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Ainda há as opções destacadas acima, nelas você pode gravar 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áudio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/narração e vídeos em tempo real.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4">
            <a:alphaModFix/>
          </a:blip>
          <a:srcRect b="0" l="2827" r="0" t="0"/>
          <a:stretch/>
        </p:blipFill>
        <p:spPr>
          <a:xfrm>
            <a:off x="4596088" y="2931350"/>
            <a:ext cx="1500413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/>
          <p:nvPr/>
        </p:nvSpPr>
        <p:spPr>
          <a:xfrm flipH="1" rot="10800000">
            <a:off x="3016950" y="2483500"/>
            <a:ext cx="1320000" cy="1494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 txBox="1"/>
          <p:nvPr/>
        </p:nvSpPr>
        <p:spPr>
          <a:xfrm>
            <a:off x="6342200" y="2931350"/>
            <a:ext cx="2310300" cy="1427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Para ambas opções, irá abrir uma janela com as opções: Gravar, parar e cancelar.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558600" y="514350"/>
            <a:ext cx="7734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 importar e organizar os conteúdos?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3">
            <a:alphaModFix/>
          </a:blip>
          <a:srcRect b="62993" l="0" r="50736" t="0"/>
          <a:stretch/>
        </p:blipFill>
        <p:spPr>
          <a:xfrm>
            <a:off x="163425" y="2359550"/>
            <a:ext cx="5471601" cy="25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697425" y="1187800"/>
            <a:ext cx="3519900" cy="1099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O Movie Maker utiliza um sistema simples de camadas, sendo organizados da seguinte forma: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39"/>
          <p:cNvSpPr/>
          <p:nvPr/>
        </p:nvSpPr>
        <p:spPr>
          <a:xfrm>
            <a:off x="5712850" y="2513552"/>
            <a:ext cx="566400" cy="33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5712850" y="2896714"/>
            <a:ext cx="566400" cy="33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7FC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9"/>
          <p:cNvSpPr/>
          <p:nvPr/>
        </p:nvSpPr>
        <p:spPr>
          <a:xfrm>
            <a:off x="5712850" y="3279877"/>
            <a:ext cx="566400" cy="33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9"/>
          <p:cNvSpPr txBox="1"/>
          <p:nvPr/>
        </p:nvSpPr>
        <p:spPr>
          <a:xfrm>
            <a:off x="6505650" y="2493600"/>
            <a:ext cx="2310300" cy="370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Imagens e vídeos</a:t>
            </a:r>
            <a:r>
              <a:rPr b="1" lang="en" sz="1600">
                <a:solidFill>
                  <a:srgbClr val="BD2A35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(*)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6505650" y="2914913"/>
            <a:ext cx="2310300" cy="370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Música ou </a:t>
            </a:r>
            <a:r>
              <a:rPr b="1" lang="en" sz="1500">
                <a:latin typeface="Karla"/>
                <a:ea typeface="Karla"/>
                <a:cs typeface="Karla"/>
                <a:sym typeface="Karla"/>
              </a:rPr>
              <a:t>áudios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6505650" y="3336225"/>
            <a:ext cx="2310300" cy="370500"/>
          </a:xfrm>
          <a:prstGeom prst="rect">
            <a:avLst/>
          </a:prstGeom>
          <a:noFill/>
          <a:ln cap="flat" cmpd="sng" w="381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Música ou </a:t>
            </a:r>
            <a:r>
              <a:rPr b="1" lang="en" sz="1500">
                <a:latin typeface="Karla"/>
                <a:ea typeface="Karla"/>
                <a:cs typeface="Karla"/>
                <a:sym typeface="Karla"/>
              </a:rPr>
              <a:t>áudios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5862750" y="3890325"/>
            <a:ext cx="3142500" cy="11769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(*) 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O Movie Maker </a:t>
            </a:r>
            <a:r>
              <a:rPr b="1" lang="en" sz="13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NÃO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 possui a opção </a:t>
            </a:r>
            <a:r>
              <a:rPr b="1" lang="en" sz="13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OVERLAY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, ou seja, sobreposição de 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vídeos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 ou imagens, já que há apenas uma camada para esse tipo de conteúdo</a:t>
            </a:r>
            <a:endParaRPr b="1" sz="13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Legal! Você completou o primeiro passo! 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3C78D8"/>
              </a:solidFill>
              <a:highlight>
                <a:srgbClr val="F6B26B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Segundo passo: Ferramentes de corte e edição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type="title"/>
          </p:nvPr>
        </p:nvSpPr>
        <p:spPr>
          <a:xfrm>
            <a:off x="558600" y="4489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8" name="Google Shape;268;p4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975750"/>
            <a:ext cx="8839201" cy="271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/>
          <p:nvPr/>
        </p:nvSpPr>
        <p:spPr>
          <a:xfrm>
            <a:off x="2898675" y="984125"/>
            <a:ext cx="1721700" cy="3936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1416675" y="3693700"/>
            <a:ext cx="6026100" cy="11556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Com os conteúdos já na timeline, irão aparecer as ferramentas de edição para cada elemento. Ao clicar em “Video tools” aparecerão opções para editar o vídeo, uma janela similar irá aparecer para “Music tools” e “Narration tools”. 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8150"/>
            <a:ext cx="8839201" cy="150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/>
        </p:nvSpPr>
        <p:spPr>
          <a:xfrm>
            <a:off x="3986900" y="2965775"/>
            <a:ext cx="3672600" cy="1458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A primeira opção da janela refere-se ao volume do vídeo, clicando sobre o ícone do 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áudio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, ele lhe mostrará uma barra onde é 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possível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editar o volume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152400" y="1128150"/>
            <a:ext cx="1362300" cy="702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00" y="3129267"/>
            <a:ext cx="20002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/>
          <p:nvPr/>
        </p:nvSpPr>
        <p:spPr>
          <a:xfrm rot="-5400000">
            <a:off x="833550" y="4449000"/>
            <a:ext cx="5487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558600" y="514350"/>
            <a:ext cx="5598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/>
          </a:p>
        </p:txBody>
      </p:sp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43"/>
          <p:cNvSpPr txBox="1"/>
          <p:nvPr/>
        </p:nvSpPr>
        <p:spPr>
          <a:xfrm>
            <a:off x="4584300" y="2773925"/>
            <a:ext cx="3944700" cy="16071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Também podemos editar o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“Fade in”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e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“Fade out”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do vídeo, ou seja, o aumento gradual do áudio no início do vídeo, e o desaparecimento gradual do mesmo ao final.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800" y="3047525"/>
            <a:ext cx="13620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/>
          <p:nvPr/>
        </p:nvSpPr>
        <p:spPr>
          <a:xfrm rot="10800000">
            <a:off x="2958650" y="3761250"/>
            <a:ext cx="548700" cy="29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28150"/>
            <a:ext cx="8839201" cy="150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8150"/>
            <a:ext cx="8839201" cy="150541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/>
          <p:cNvSpPr txBox="1"/>
          <p:nvPr/>
        </p:nvSpPr>
        <p:spPr>
          <a:xfrm>
            <a:off x="1962150" y="3181950"/>
            <a:ext cx="5219700" cy="10353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Em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 “Ajustes”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você encontrará ferramentas para mudar a cor do plano de fundo (explicado mais adiante), velocidade de vídeo e duração de vídeo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1" name="Google Shape;301;p44"/>
          <p:cNvSpPr/>
          <p:nvPr/>
        </p:nvSpPr>
        <p:spPr>
          <a:xfrm>
            <a:off x="1503825" y="1128150"/>
            <a:ext cx="1536600" cy="6699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7" name="Google Shape;307;p4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8150"/>
            <a:ext cx="8839201" cy="150541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 txBox="1"/>
          <p:nvPr/>
        </p:nvSpPr>
        <p:spPr>
          <a:xfrm>
            <a:off x="1962150" y="2942225"/>
            <a:ext cx="5219700" cy="1634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Para cortar uma parte do vídeo, localize a parte do vídeo que você deseja retirar com ajuda da barra preta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 (1.)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. Para cortar, pressione o botão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“Split” (2.)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ou simplesmente aperte a tecla M (atalho/shortcuts são muito importantes para agilizar o trabalho)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310;p45"/>
          <p:cNvSpPr/>
          <p:nvPr/>
        </p:nvSpPr>
        <p:spPr>
          <a:xfrm>
            <a:off x="4442225" y="1416600"/>
            <a:ext cx="548700" cy="348600"/>
          </a:xfrm>
          <a:prstGeom prst="wedgeRoundRectCallout">
            <a:avLst>
              <a:gd fmla="val -31424" name="adj1"/>
              <a:gd fmla="val 78177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2571300" y="1706563"/>
            <a:ext cx="548700" cy="348600"/>
          </a:xfrm>
          <a:prstGeom prst="wedgeRoundRectCallout">
            <a:avLst>
              <a:gd fmla="val 35479" name="adj1"/>
              <a:gd fmla="val -73559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2942250" y="1128150"/>
            <a:ext cx="446700" cy="5961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Ferramentas de corte e edição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8" name="Google Shape;318;p4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5655675" y="1931700"/>
            <a:ext cx="3294900" cy="18714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Karla"/>
                <a:ea typeface="Karla"/>
                <a:cs typeface="Karla"/>
                <a:sym typeface="Karla"/>
              </a:rPr>
              <a:t>Ferramentas similares serão encontradas para músicas e </a:t>
            </a:r>
            <a:r>
              <a:rPr b="1" lang="en" sz="2100">
                <a:latin typeface="Karla"/>
                <a:ea typeface="Karla"/>
                <a:cs typeface="Karla"/>
                <a:sym typeface="Karla"/>
              </a:rPr>
              <a:t>áudios</a:t>
            </a:r>
            <a:r>
              <a:rPr b="1" lang="en" sz="2100">
                <a:latin typeface="Karla"/>
                <a:ea typeface="Karla"/>
                <a:cs typeface="Karla"/>
                <a:sym typeface="Karla"/>
              </a:rPr>
              <a:t>/narração! </a:t>
            </a:r>
            <a:endParaRPr b="1" sz="21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75" y="1561200"/>
            <a:ext cx="4952185" cy="10353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46"/>
          <p:cNvPicPr preferRelativeResize="0"/>
          <p:nvPr/>
        </p:nvPicPr>
        <p:blipFill rotWithShape="1">
          <a:blip r:embed="rId4">
            <a:alphaModFix/>
          </a:blip>
          <a:srcRect b="0" l="1273" r="0" t="0"/>
          <a:stretch/>
        </p:blipFill>
        <p:spPr>
          <a:xfrm>
            <a:off x="261375" y="3181950"/>
            <a:ext cx="4952175" cy="958557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D96528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Nota dos autores:</a:t>
            </a:r>
            <a:endParaRPr b="1" sz="3100">
              <a:solidFill>
                <a:srgbClr val="D96528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D96528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D96528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Pedimos que leiam todos os slides, há detalhes importantes que se forem ignorados, podem prejudicar a edição do vídeo!!</a:t>
            </a:r>
            <a:endParaRPr b="1" sz="2600">
              <a:solidFill>
                <a:srgbClr val="D96528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C78D8"/>
              </a:solidFill>
              <a:highlight>
                <a:srgbClr val="F6B26B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47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Legal</a:t>
            </a: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! Você completou o segundo passo 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Terceiro </a:t>
            </a: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passo: Transição e efeitos especiais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28" name="Google Shape;328;p47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Transição e efeitos especiais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4" name="Google Shape;334;p4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48"/>
          <p:cNvPicPr preferRelativeResize="0"/>
          <p:nvPr/>
        </p:nvPicPr>
        <p:blipFill rotWithShape="1">
          <a:blip r:embed="rId3">
            <a:alphaModFix/>
          </a:blip>
          <a:srcRect b="0" l="0" r="0" t="7149"/>
          <a:stretch/>
        </p:blipFill>
        <p:spPr>
          <a:xfrm>
            <a:off x="152400" y="2571750"/>
            <a:ext cx="8839200" cy="7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84425"/>
            <a:ext cx="32956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8"/>
          <p:cNvSpPr/>
          <p:nvPr/>
        </p:nvSpPr>
        <p:spPr>
          <a:xfrm>
            <a:off x="1383950" y="1325738"/>
            <a:ext cx="1209600" cy="393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8"/>
          <p:cNvSpPr/>
          <p:nvPr/>
        </p:nvSpPr>
        <p:spPr>
          <a:xfrm rot="5400000">
            <a:off x="1654850" y="1739650"/>
            <a:ext cx="667800" cy="8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8"/>
          <p:cNvSpPr txBox="1"/>
          <p:nvPr/>
        </p:nvSpPr>
        <p:spPr>
          <a:xfrm>
            <a:off x="4195450" y="1325750"/>
            <a:ext cx="4010100" cy="11538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 No Menu, clique em “Animations”, isso fará com que as </a:t>
            </a:r>
            <a:r>
              <a:rPr b="1" lang="en" sz="1700">
                <a:latin typeface="Karla"/>
                <a:ea typeface="Karla"/>
                <a:cs typeface="Karla"/>
                <a:sym typeface="Karla"/>
              </a:rPr>
              <a:t>opções</a:t>
            </a:r>
            <a:r>
              <a:rPr b="1" lang="en" sz="1700">
                <a:latin typeface="Karla"/>
                <a:ea typeface="Karla"/>
                <a:cs typeface="Karla"/>
                <a:sym typeface="Karla"/>
              </a:rPr>
              <a:t> de transição e zoom apareçam. 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Transição e efeitos especiais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5" name="Google Shape;345;p4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p49"/>
          <p:cNvPicPr preferRelativeResize="0"/>
          <p:nvPr/>
        </p:nvPicPr>
        <p:blipFill rotWithShape="1">
          <a:blip r:embed="rId3">
            <a:alphaModFix/>
          </a:blip>
          <a:srcRect b="0" l="0" r="40451" t="7149"/>
          <a:stretch/>
        </p:blipFill>
        <p:spPr>
          <a:xfrm>
            <a:off x="101538" y="1332338"/>
            <a:ext cx="5263524" cy="7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00" y="2463275"/>
            <a:ext cx="3716125" cy="22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/>
        </p:nvSpPr>
        <p:spPr>
          <a:xfrm>
            <a:off x="5241575" y="2463275"/>
            <a:ext cx="3029400" cy="1775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Clicando sobre a transição desejada, um pequeno triângulo branco irá aparecer no início do vídeo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 (1.)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, você pode ainda editar a duração da transição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(2.)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9" name="Google Shape;349;p49"/>
          <p:cNvSpPr/>
          <p:nvPr/>
        </p:nvSpPr>
        <p:spPr>
          <a:xfrm>
            <a:off x="2458950" y="2898650"/>
            <a:ext cx="548700" cy="348600"/>
          </a:xfrm>
          <a:prstGeom prst="wedgeRoundRectCallout">
            <a:avLst>
              <a:gd fmla="val -39370" name="adj1"/>
              <a:gd fmla="val 106304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0" name="Google Shape;350;p49"/>
          <p:cNvSpPr/>
          <p:nvPr/>
        </p:nvSpPr>
        <p:spPr>
          <a:xfrm>
            <a:off x="4816350" y="1056025"/>
            <a:ext cx="548700" cy="348600"/>
          </a:xfrm>
          <a:prstGeom prst="wedgeRoundRectCallout">
            <a:avLst>
              <a:gd fmla="val -38040" name="adj1"/>
              <a:gd fmla="val 90957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Transição e efeitos especiais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6" name="Google Shape;356;p5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50"/>
          <p:cNvPicPr preferRelativeResize="0"/>
          <p:nvPr/>
        </p:nvPicPr>
        <p:blipFill rotWithShape="1">
          <a:blip r:embed="rId3">
            <a:alphaModFix/>
          </a:blip>
          <a:srcRect b="0" l="59423" r="0" t="7149"/>
          <a:stretch/>
        </p:blipFill>
        <p:spPr>
          <a:xfrm>
            <a:off x="316000" y="1362175"/>
            <a:ext cx="5450951" cy="11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0"/>
          <p:cNvSpPr txBox="1"/>
          <p:nvPr/>
        </p:nvSpPr>
        <p:spPr>
          <a:xfrm>
            <a:off x="596475" y="2833275"/>
            <a:ext cx="4890000" cy="1458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Em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“Pan and zoom”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você poderá dar zoom para um lugar específico. ATENÇÃO: essa ferramenta já possui as opções predefinidas, então você não poderá mirar exatamente onde deseja dar zoom!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Transição e efeitos especiais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4" name="Google Shape;364;p5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00" y="2590300"/>
            <a:ext cx="88392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4">
            <a:alphaModFix/>
          </a:blip>
          <a:srcRect b="76235" l="577" r="61654" t="0"/>
          <a:stretch/>
        </p:blipFill>
        <p:spPr>
          <a:xfrm>
            <a:off x="163450" y="1400150"/>
            <a:ext cx="500394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/>
          <p:nvPr/>
        </p:nvSpPr>
        <p:spPr>
          <a:xfrm>
            <a:off x="2931375" y="1336638"/>
            <a:ext cx="1209600" cy="393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1"/>
          <p:cNvSpPr/>
          <p:nvPr/>
        </p:nvSpPr>
        <p:spPr>
          <a:xfrm rot="5400000">
            <a:off x="3202275" y="1786113"/>
            <a:ext cx="667800" cy="8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1"/>
          <p:cNvSpPr txBox="1"/>
          <p:nvPr/>
        </p:nvSpPr>
        <p:spPr>
          <a:xfrm>
            <a:off x="1972700" y="3759575"/>
            <a:ext cx="5252100" cy="1187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Em efeitos especiais, você terá acesso a ferramentas predefinidas para mudar cores, claridade e adicionar efeitos. 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Você pode editar seu vídeo sem mexer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nessa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 parte!!!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52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Excelente</a:t>
            </a: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! Você completou o terceiro passo 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Quarto </a:t>
            </a: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passo: Títulos, subtítulos e legendas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76" name="Google Shape;376;p52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 Títulos, legendas e créditos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2138"/>
            <a:ext cx="4572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3"/>
          <p:cNvSpPr/>
          <p:nvPr/>
        </p:nvSpPr>
        <p:spPr>
          <a:xfrm>
            <a:off x="632050" y="1785850"/>
            <a:ext cx="893700" cy="393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3"/>
          <p:cNvSpPr txBox="1"/>
          <p:nvPr/>
        </p:nvSpPr>
        <p:spPr>
          <a:xfrm>
            <a:off x="5405050" y="2131247"/>
            <a:ext cx="2877000" cy="1069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Clicando em “Home”, você pode encontrar ferramentas de texto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86" name="Google Shape;386;p53"/>
          <p:cNvSpPr/>
          <p:nvPr/>
        </p:nvSpPr>
        <p:spPr>
          <a:xfrm>
            <a:off x="3819825" y="2131250"/>
            <a:ext cx="996900" cy="1069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4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 Títulos, subtítulos e legendas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3" name="Google Shape;393;p54"/>
          <p:cNvPicPr preferRelativeResize="0"/>
          <p:nvPr/>
        </p:nvPicPr>
        <p:blipFill rotWithShape="1">
          <a:blip r:embed="rId3">
            <a:alphaModFix/>
          </a:blip>
          <a:srcRect b="0" l="2008" r="0" t="0"/>
          <a:stretch/>
        </p:blipFill>
        <p:spPr>
          <a:xfrm>
            <a:off x="261525" y="1139050"/>
            <a:ext cx="6300201" cy="29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 txBox="1"/>
          <p:nvPr/>
        </p:nvSpPr>
        <p:spPr>
          <a:xfrm>
            <a:off x="6690900" y="1053975"/>
            <a:ext cx="2234100" cy="3501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Clicando sobre: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1. </a:t>
            </a: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Título: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O programa irá adicionar uma tela no início do video ou entre cortes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2. Legendas: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Criará uma legenda que pode se sobrepor a imagem ou vídeos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3. Créditos: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O programa adiciona uma tela no final do vídeo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2655125" y="1678150"/>
            <a:ext cx="548700" cy="348600"/>
          </a:xfrm>
          <a:prstGeom prst="wedgeRoundRectCallout">
            <a:avLst>
              <a:gd fmla="val 89712" name="adj1"/>
              <a:gd fmla="val -87507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6" name="Google Shape;396;p54"/>
          <p:cNvSpPr/>
          <p:nvPr/>
        </p:nvSpPr>
        <p:spPr>
          <a:xfrm>
            <a:off x="5706175" y="1732450"/>
            <a:ext cx="548700" cy="348600"/>
          </a:xfrm>
          <a:prstGeom prst="wedgeRoundRectCallout">
            <a:avLst>
              <a:gd fmla="val -90979" name="adj1"/>
              <a:gd fmla="val 18832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7" name="Google Shape;397;p54"/>
          <p:cNvSpPr/>
          <p:nvPr/>
        </p:nvSpPr>
        <p:spPr>
          <a:xfrm>
            <a:off x="5063100" y="3769675"/>
            <a:ext cx="548700" cy="348600"/>
          </a:xfrm>
          <a:prstGeom prst="wedgeRoundRectCallout">
            <a:avLst>
              <a:gd fmla="val 89712" name="adj1"/>
              <a:gd fmla="val -87507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 txBox="1"/>
          <p:nvPr>
            <p:ph type="title"/>
          </p:nvPr>
        </p:nvSpPr>
        <p:spPr>
          <a:xfrm>
            <a:off x="558600" y="514350"/>
            <a:ext cx="55767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 Títulos, subtítulos e legendas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75" y="2288350"/>
            <a:ext cx="8839199" cy="10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5"/>
          <p:cNvPicPr preferRelativeResize="0"/>
          <p:nvPr/>
        </p:nvPicPr>
        <p:blipFill rotWithShape="1">
          <a:blip r:embed="rId3">
            <a:alphaModFix/>
          </a:blip>
          <a:srcRect b="63185" l="31719" r="43533" t="0"/>
          <a:stretch/>
        </p:blipFill>
        <p:spPr>
          <a:xfrm>
            <a:off x="392299" y="1127975"/>
            <a:ext cx="3723849" cy="6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5"/>
          <p:cNvSpPr/>
          <p:nvPr/>
        </p:nvSpPr>
        <p:spPr>
          <a:xfrm>
            <a:off x="3225575" y="1127975"/>
            <a:ext cx="948000" cy="626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75" y="3454275"/>
            <a:ext cx="1600200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5"/>
          <p:cNvSpPr/>
          <p:nvPr/>
        </p:nvSpPr>
        <p:spPr>
          <a:xfrm>
            <a:off x="4594800" y="1351225"/>
            <a:ext cx="548700" cy="348600"/>
          </a:xfrm>
          <a:prstGeom prst="wedgeRoundRectCallout">
            <a:avLst>
              <a:gd fmla="val -94979" name="adj1"/>
              <a:gd fmla="val 40663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9" name="Google Shape;409;p55"/>
          <p:cNvSpPr/>
          <p:nvPr/>
        </p:nvSpPr>
        <p:spPr>
          <a:xfrm>
            <a:off x="1848375" y="4151500"/>
            <a:ext cx="548700" cy="348600"/>
          </a:xfrm>
          <a:prstGeom prst="wedgeRoundRectCallout">
            <a:avLst>
              <a:gd fmla="val -94979" name="adj1"/>
              <a:gd fmla="val 40663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0" name="Google Shape;410;p55"/>
          <p:cNvSpPr/>
          <p:nvPr/>
        </p:nvSpPr>
        <p:spPr>
          <a:xfrm rot="5400000">
            <a:off x="3254225" y="1946550"/>
            <a:ext cx="783600" cy="59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"/>
          <p:cNvSpPr txBox="1"/>
          <p:nvPr/>
        </p:nvSpPr>
        <p:spPr>
          <a:xfrm>
            <a:off x="5655675" y="1057025"/>
            <a:ext cx="29751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2" name="Google Shape;412;p55"/>
          <p:cNvSpPr txBox="1"/>
          <p:nvPr/>
        </p:nvSpPr>
        <p:spPr>
          <a:xfrm>
            <a:off x="5564725" y="1045300"/>
            <a:ext cx="3316500" cy="12096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Ao criar um texto, a opção “Text tools” aparecerá na barra de menus, clicando sobre ela </a:t>
            </a:r>
            <a:r>
              <a:rPr b="1" lang="en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(1.),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as ferramentas de texto podem ser visualizadas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3" name="Google Shape;413;p55"/>
          <p:cNvSpPr txBox="1"/>
          <p:nvPr/>
        </p:nvSpPr>
        <p:spPr>
          <a:xfrm>
            <a:off x="2479275" y="3514950"/>
            <a:ext cx="2877000" cy="11361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Clique sobre o texto que deseja editar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(2.)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, e faça as modificações necessárias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14" name="Google Shape;414;p55"/>
          <p:cNvPicPr preferRelativeResize="0"/>
          <p:nvPr/>
        </p:nvPicPr>
        <p:blipFill rotWithShape="1">
          <a:blip r:embed="rId5">
            <a:alphaModFix/>
          </a:blip>
          <a:srcRect b="58390" l="15045" r="78747" t="2517"/>
          <a:stretch/>
        </p:blipFill>
        <p:spPr>
          <a:xfrm>
            <a:off x="5564725" y="3514950"/>
            <a:ext cx="1127876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5"/>
          <p:cNvSpPr txBox="1"/>
          <p:nvPr/>
        </p:nvSpPr>
        <p:spPr>
          <a:xfrm>
            <a:off x="6957875" y="3551750"/>
            <a:ext cx="1923300" cy="1461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Caso deseje editar a cor do plano de fundo, clique em video tools e depois em </a:t>
            </a:r>
            <a:r>
              <a:rPr b="1" lang="en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“Background color”</a:t>
            </a:r>
            <a:endParaRPr b="1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6"/>
          <p:cNvSpPr txBox="1"/>
          <p:nvPr/>
        </p:nvSpPr>
        <p:spPr>
          <a:xfrm>
            <a:off x="1269600" y="795475"/>
            <a:ext cx="6619200" cy="2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Você completou o quarto passo ! Estamos quase terminando! O  quinto passo é essencial para uma boa edição!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3C78D8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Quinto passo: Opções de exportação de vídeo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2" name="Google Shape;422;p56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198662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0" y="1897575"/>
            <a:ext cx="2473200" cy="55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</a:rPr>
              <a:t>Você pode baixar o Movie Maker acessando o link ao lado!</a:t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651875" y="576375"/>
            <a:ext cx="4933500" cy="1875000"/>
          </a:xfrm>
          <a:prstGeom prst="rect">
            <a:avLst/>
          </a:prstGeom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900">
                <a:solidFill>
                  <a:srgbClr val="222222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Durante a instalação, escolha a segunda opção (escolher programas que deseja instalar), desmarque todas as opções e deixe apenas "Photo Gallery e Movie Maker".</a:t>
            </a:r>
            <a:endParaRPr b="1" sz="2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0"/>
          <p:cNvSpPr txBox="1"/>
          <p:nvPr/>
        </p:nvSpPr>
        <p:spPr>
          <a:xfrm>
            <a:off x="3858725" y="3305000"/>
            <a:ext cx="4519800" cy="1225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https://drive.google.com/drive/folders/12xrksG6suPyIf_vaG5tTRI9k9jj_id38?usp=sharing</a:t>
            </a:r>
            <a:endParaRPr sz="900"/>
          </a:p>
        </p:txBody>
      </p:sp>
      <p:sp>
        <p:nvSpPr>
          <p:cNvPr id="159" name="Google Shape;159;p30"/>
          <p:cNvSpPr/>
          <p:nvPr/>
        </p:nvSpPr>
        <p:spPr>
          <a:xfrm rot="5400000">
            <a:off x="5817726" y="2629487"/>
            <a:ext cx="601800" cy="49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"/>
          <p:cNvSpPr txBox="1"/>
          <p:nvPr>
            <p:ph type="title"/>
          </p:nvPr>
        </p:nvSpPr>
        <p:spPr>
          <a:xfrm>
            <a:off x="558600" y="514350"/>
            <a:ext cx="51516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Opções de exportação de vídeo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9" name="Google Shape;429;p57"/>
          <p:cNvPicPr preferRelativeResize="0"/>
          <p:nvPr/>
        </p:nvPicPr>
        <p:blipFill rotWithShape="1">
          <a:blip r:embed="rId3">
            <a:alphaModFix/>
          </a:blip>
          <a:srcRect b="29379" l="7946" r="61409" t="10168"/>
          <a:stretch/>
        </p:blipFill>
        <p:spPr>
          <a:xfrm>
            <a:off x="362450" y="975750"/>
            <a:ext cx="3510350" cy="38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7"/>
          <p:cNvSpPr txBox="1"/>
          <p:nvPr/>
        </p:nvSpPr>
        <p:spPr>
          <a:xfrm>
            <a:off x="4762100" y="1269975"/>
            <a:ext cx="3857700" cy="2707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Ao clicar em File na barra de menus, aparecerá a opção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“Save Project”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Esta é uma das partes mais importantes da edição, e deve ser feita logo após a adição dos materiais mais pesados (vídeos e músicas) e durante todo o processo de edição, </a:t>
            </a:r>
            <a:r>
              <a:rPr b="1" lang="en" sz="16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a fim de evitar perda do material já editado durante eventuais travamentos do programa!</a:t>
            </a:r>
            <a:endParaRPr b="1" sz="160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/>
          <p:nvPr>
            <p:ph type="title"/>
          </p:nvPr>
        </p:nvSpPr>
        <p:spPr>
          <a:xfrm>
            <a:off x="558600" y="514350"/>
            <a:ext cx="51516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Opções de exportação de vídeo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58"/>
          <p:cNvSpPr txBox="1"/>
          <p:nvPr/>
        </p:nvSpPr>
        <p:spPr>
          <a:xfrm>
            <a:off x="4783900" y="1114500"/>
            <a:ext cx="3857700" cy="2914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Clicando em </a:t>
            </a: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Save project</a:t>
            </a:r>
            <a:r>
              <a:rPr b="1" lang="en" sz="1500">
                <a:latin typeface="Karla"/>
                <a:ea typeface="Karla"/>
                <a:cs typeface="Karla"/>
                <a:sym typeface="Karla"/>
              </a:rPr>
              <a:t>, uma nova janela é aberta, e você poderá salvar seu projeto no formato destacado! Assim você pode editar o vídeo quando quiser!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ATENÇÃO!!</a:t>
            </a:r>
            <a:endParaRPr b="1" sz="190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É recomendado que o projeto seja salvo na mesma pasta na qual estão os vídeos utilizados!! Isso evita o corrompimento do projeto! 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50" y="1121925"/>
            <a:ext cx="4363601" cy="27139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8"/>
          <p:cNvSpPr/>
          <p:nvPr/>
        </p:nvSpPr>
        <p:spPr>
          <a:xfrm>
            <a:off x="839075" y="3295950"/>
            <a:ext cx="3667200" cy="202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9"/>
          <p:cNvSpPr txBox="1"/>
          <p:nvPr>
            <p:ph type="title"/>
          </p:nvPr>
        </p:nvSpPr>
        <p:spPr>
          <a:xfrm>
            <a:off x="558600" y="514350"/>
            <a:ext cx="4857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Opções de exportação de vídeo</a:t>
            </a:r>
            <a:endParaRPr/>
          </a:p>
        </p:txBody>
      </p:sp>
      <p:sp>
        <p:nvSpPr>
          <p:cNvPr id="445" name="Google Shape;445;p5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6" name="Google Shape;44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8150"/>
            <a:ext cx="8839199" cy="8354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9"/>
          <p:cNvSpPr/>
          <p:nvPr/>
        </p:nvSpPr>
        <p:spPr>
          <a:xfrm>
            <a:off x="6429375" y="1295450"/>
            <a:ext cx="2575800" cy="6681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9"/>
          <p:cNvSpPr txBox="1"/>
          <p:nvPr/>
        </p:nvSpPr>
        <p:spPr>
          <a:xfrm>
            <a:off x="381250" y="2255700"/>
            <a:ext cx="3291000" cy="1558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Clicando em “Home”, observe que na parte direita da barra de ferramentas você irá encontrar as opções de exportação!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49" name="Google Shape;4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025" y="2665323"/>
            <a:ext cx="850275" cy="12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9"/>
          <p:cNvSpPr/>
          <p:nvPr/>
        </p:nvSpPr>
        <p:spPr>
          <a:xfrm rot="10800000">
            <a:off x="5459450" y="2115725"/>
            <a:ext cx="3432600" cy="957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9"/>
          <p:cNvSpPr txBox="1"/>
          <p:nvPr/>
        </p:nvSpPr>
        <p:spPr>
          <a:xfrm>
            <a:off x="5530250" y="3367075"/>
            <a:ext cx="3291000" cy="7413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Em </a:t>
            </a:r>
            <a:r>
              <a:rPr b="1" lang="en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“Save Movie”</a:t>
            </a:r>
            <a:r>
              <a:rPr b="1" lang="en" sz="1700">
                <a:latin typeface="Karla"/>
                <a:ea typeface="Karla"/>
                <a:cs typeface="Karla"/>
                <a:sym typeface="Karla"/>
              </a:rPr>
              <a:t> você pode exportar o filme já pronto!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0"/>
          <p:cNvSpPr txBox="1"/>
          <p:nvPr>
            <p:ph type="title"/>
          </p:nvPr>
        </p:nvSpPr>
        <p:spPr>
          <a:xfrm>
            <a:off x="558600" y="514350"/>
            <a:ext cx="4857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Opções de exportação de vídeo</a:t>
            </a:r>
            <a:endParaRPr/>
          </a:p>
        </p:txBody>
      </p:sp>
      <p:sp>
        <p:nvSpPr>
          <p:cNvPr id="457" name="Google Shape;457;p6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60"/>
          <p:cNvSpPr txBox="1"/>
          <p:nvPr/>
        </p:nvSpPr>
        <p:spPr>
          <a:xfrm>
            <a:off x="5688350" y="1362150"/>
            <a:ext cx="3132900" cy="2746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Karla"/>
                <a:ea typeface="Karla"/>
                <a:cs typeface="Karla"/>
                <a:sym typeface="Karla"/>
              </a:rPr>
              <a:t>Por último dê nome ao filme e clique em Salvar.</a:t>
            </a:r>
            <a:endParaRPr b="1" sz="19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Voilà! Seu filme está salvo e pronto para publicação</a:t>
            </a:r>
            <a:endParaRPr b="1" sz="23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59" name="Google Shape;45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75" y="1040975"/>
            <a:ext cx="5154650" cy="3228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0"/>
          <p:cNvSpPr/>
          <p:nvPr/>
        </p:nvSpPr>
        <p:spPr>
          <a:xfrm>
            <a:off x="653675" y="3454425"/>
            <a:ext cx="4675200" cy="461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61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Excelente! Você completou o tutorial!!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Esperamos que tenham gostado! :)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67" name="Google Shape;467;p61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68" name="Google Shape;468;p61"/>
          <p:cNvGrpSpPr/>
          <p:nvPr/>
        </p:nvGrpSpPr>
        <p:grpSpPr>
          <a:xfrm>
            <a:off x="6979912" y="1492937"/>
            <a:ext cx="1643866" cy="1531595"/>
            <a:chOff x="5972700" y="2330200"/>
            <a:chExt cx="411625" cy="387275"/>
          </a:xfrm>
        </p:grpSpPr>
        <p:sp>
          <p:nvSpPr>
            <p:cNvPr id="469" name="Google Shape;469;p6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Nota dos editores</a:t>
            </a:r>
            <a:endParaRPr b="1" sz="33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6" name="Google Shape;476;p62"/>
          <p:cNvSpPr txBox="1"/>
          <p:nvPr>
            <p:ph idx="1" type="body"/>
          </p:nvPr>
        </p:nvSpPr>
        <p:spPr>
          <a:xfrm>
            <a:off x="855300" y="1765350"/>
            <a:ext cx="4549500" cy="27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SEU FEEDBACK É IMPORTANTE!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Deixe sugestões e comentários!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😉</a:t>
            </a:r>
            <a:endParaRPr sz="27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7" name="Google Shape;477;p6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558600" y="514350"/>
            <a:ext cx="407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 Maker Workspace</a:t>
            </a:r>
            <a:endParaRPr/>
          </a:p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75" y="1041125"/>
            <a:ext cx="7192176" cy="38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6026175" y="2215500"/>
            <a:ext cx="2844300" cy="1740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Este é o workspace do Windows Movie Maker 2012! Aqui podemos encontrar as ferramentas fornecidas pelo programa!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558600" y="514350"/>
            <a:ext cx="407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 Maker Workspace</a:t>
            </a:r>
            <a:endParaRPr/>
          </a:p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75" y="1041125"/>
            <a:ext cx="6985125" cy="36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7224875" y="1383900"/>
            <a:ext cx="1780200" cy="2723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1.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Visualizador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2. Controles play/pause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3. Storytime/ timeline: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Aqui ficarão os conteúdos do vídeo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32"/>
          <p:cNvSpPr/>
          <p:nvPr/>
        </p:nvSpPr>
        <p:spPr>
          <a:xfrm>
            <a:off x="119875" y="1778325"/>
            <a:ext cx="2113800" cy="1251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1935875" y="1383900"/>
            <a:ext cx="548700" cy="348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2320975" y="1875425"/>
            <a:ext cx="4707600" cy="27231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/>
          <p:nvPr/>
        </p:nvSpPr>
        <p:spPr>
          <a:xfrm>
            <a:off x="6098450" y="1481800"/>
            <a:ext cx="548700" cy="348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147025" y="3129425"/>
            <a:ext cx="2059500" cy="393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1772275" y="3623125"/>
            <a:ext cx="548700" cy="348600"/>
          </a:xfrm>
          <a:prstGeom prst="wedgeRoundRectCallout">
            <a:avLst>
              <a:gd fmla="val -81051" name="adj1"/>
              <a:gd fmla="val -98394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558600" y="514350"/>
            <a:ext cx="407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 Maker Workspace</a:t>
            </a:r>
            <a:endParaRPr/>
          </a:p>
        </p:txBody>
      </p:sp>
      <p:sp>
        <p:nvSpPr>
          <p:cNvPr id="187" name="Google Shape;187;p3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77831" l="0" r="3185" t="0"/>
          <a:stretch/>
        </p:blipFill>
        <p:spPr>
          <a:xfrm>
            <a:off x="88338" y="3231450"/>
            <a:ext cx="8967324" cy="1087015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33"/>
          <p:cNvSpPr txBox="1"/>
          <p:nvPr/>
        </p:nvSpPr>
        <p:spPr>
          <a:xfrm>
            <a:off x="2724900" y="1190775"/>
            <a:ext cx="3694200" cy="169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Na barra de ferramentas, o usuário irá encontrar ferramentas de transição, cortes, edição de imagem, som entre outros, vamos ver como utilizar cada um deles!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33"/>
          <p:cNvSpPr/>
          <p:nvPr/>
        </p:nvSpPr>
        <p:spPr>
          <a:xfrm rot="-9093214">
            <a:off x="8551025" y="2300150"/>
            <a:ext cx="359619" cy="708226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 rot="9766457">
            <a:off x="655676" y="2136759"/>
            <a:ext cx="359631" cy="708147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 rot="10509893">
            <a:off x="8060799" y="2217688"/>
            <a:ext cx="359479" cy="708121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/>
          <p:nvPr/>
        </p:nvSpPr>
        <p:spPr>
          <a:xfrm rot="8102028">
            <a:off x="235299" y="2386897"/>
            <a:ext cx="359564" cy="708097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Primeiro passo : Como importar e organizar os conteúdos?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3C78D8"/>
              </a:solidFill>
              <a:highlight>
                <a:srgbClr val="F6B26B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558600" y="514350"/>
            <a:ext cx="7734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 importar e organizar os conteúdos?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78690" l="0" r="33333" t="0"/>
          <a:stretch/>
        </p:blipFill>
        <p:spPr>
          <a:xfrm>
            <a:off x="180413" y="1411650"/>
            <a:ext cx="8587024" cy="145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/>
          <p:nvPr/>
        </p:nvSpPr>
        <p:spPr>
          <a:xfrm>
            <a:off x="1166000" y="1875425"/>
            <a:ext cx="697500" cy="892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650" y="2864800"/>
            <a:ext cx="3434506" cy="21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/>
          <p:nvPr/>
        </p:nvSpPr>
        <p:spPr>
          <a:xfrm flipH="1" rot="10800000">
            <a:off x="1425950" y="2864800"/>
            <a:ext cx="700800" cy="1024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6037100" y="3040325"/>
            <a:ext cx="2877000" cy="1458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Para importar imagens e vídeos, clique na opção destacada, isso irá abrir uma tela onde você irá selecionar os arquivos desejados.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558600" y="514350"/>
            <a:ext cx="77343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 importar e organizar os conteúdos?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00" y="975750"/>
            <a:ext cx="7301326" cy="356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5405025" y="3454375"/>
            <a:ext cx="3116700" cy="1395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Karla"/>
                <a:ea typeface="Karla"/>
                <a:cs typeface="Karla"/>
                <a:sym typeface="Karla"/>
              </a:rPr>
              <a:t>Assim que importados, os 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vídeos</a:t>
            </a:r>
            <a:r>
              <a:rPr b="1" lang="en" sz="1600">
                <a:latin typeface="Karla"/>
                <a:ea typeface="Karla"/>
                <a:cs typeface="Karla"/>
                <a:sym typeface="Karla"/>
              </a:rPr>
              <a:t> e ou imagens, irão aparecer tanto no visualizador quanto na timeline.</a:t>
            </a:r>
            <a:endParaRPr b="1"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9" name="Google Shape;219;p36"/>
          <p:cNvSpPr/>
          <p:nvPr/>
        </p:nvSpPr>
        <p:spPr>
          <a:xfrm rot="8785666">
            <a:off x="2094980" y="1532866"/>
            <a:ext cx="566378" cy="4973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 rot="9639911">
            <a:off x="7244813" y="1710806"/>
            <a:ext cx="833616" cy="6467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